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7" r:id="rId2"/>
    <p:sldId id="268" r:id="rId3"/>
    <p:sldId id="269" r:id="rId4"/>
    <p:sldId id="270" r:id="rId5"/>
    <p:sldId id="271" r:id="rId6"/>
    <p:sldId id="264" r:id="rId7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7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57" autoAdjust="0"/>
    <p:restoredTop sz="94660"/>
  </p:normalViewPr>
  <p:slideViewPr>
    <p:cSldViewPr snapToGrid="0">
      <p:cViewPr>
        <p:scale>
          <a:sx n="51" d="100"/>
          <a:sy n="51" d="100"/>
        </p:scale>
        <p:origin x="-126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Sheet1!$D$15</c:f>
              <c:strCache>
                <c:ptCount val="1"/>
                <c:pt idx="0">
                  <c:v>Tons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3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Unilever Illustrative Type" panose="02000803000000000000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Sheet1!$C$16:$C$21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Sheet1!$D$16:$D$21</c:f>
              <c:numCache>
                <c:formatCode>_(* #,##0_);_(* \(#,##0\);_(* "-"??_);_(@_)</c:formatCode>
                <c:ptCount val="6"/>
                <c:pt idx="0">
                  <c:v>2245.08</c:v>
                </c:pt>
                <c:pt idx="1">
                  <c:v>6061.26</c:v>
                </c:pt>
                <c:pt idx="2">
                  <c:v>9957.98</c:v>
                </c:pt>
                <c:pt idx="3">
                  <c:v>17638.28</c:v>
                </c:pt>
                <c:pt idx="4">
                  <c:v>23628.880000000001</c:v>
                </c:pt>
                <c:pt idx="5">
                  <c:v>28465.22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DAE-4926-9DB2-CA87CEED48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20287232"/>
        <c:axId val="121380864"/>
      </c:barChart>
      <c:catAx>
        <c:axId val="120287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380864"/>
        <c:crosses val="autoZero"/>
        <c:auto val="1"/>
        <c:lblAlgn val="ctr"/>
        <c:lblOffset val="100"/>
        <c:noMultiLvlLbl val="0"/>
      </c:catAx>
      <c:valAx>
        <c:axId val="121380864"/>
        <c:scaling>
          <c:orientation val="minMax"/>
        </c:scaling>
        <c:delete val="0"/>
        <c:axPos val="l"/>
        <c:numFmt formatCode="_(* #,##0_);_(* \(#,##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28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F5BCD-28E4-4103-987E-84A13BEC5D6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F615D-32C0-4A97-8A50-B6AF2468A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61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812" y="174593"/>
            <a:ext cx="9971794" cy="1278269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TEA TASKFORCE VIETNAM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5812" y="1525208"/>
            <a:ext cx="9971794" cy="465521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3200" b="1" dirty="0" smtClean="0"/>
              <a:t>MEMBER</a:t>
            </a:r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Department of Crop Production (DCP)– </a:t>
            </a:r>
            <a:r>
              <a:rPr lang="en-US" sz="3200" b="1" i="1" dirty="0" smtClean="0"/>
              <a:t>Co-chair</a:t>
            </a:r>
            <a:endParaRPr lang="en-US" sz="3200" dirty="0" smtClean="0"/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Unilever – </a:t>
            </a:r>
            <a:r>
              <a:rPr lang="en-US" sz="3200" b="1" i="1" dirty="0" smtClean="0"/>
              <a:t>Co-chair</a:t>
            </a:r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Vietnam Tea Association (VITAS) – </a:t>
            </a:r>
            <a:r>
              <a:rPr lang="en-US" sz="3200" b="1" i="1" dirty="0" smtClean="0"/>
              <a:t>Co-chair</a:t>
            </a:r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IDH</a:t>
            </a:r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Department of Plant Protection (DPP), National Agriculture Encouragement Center</a:t>
            </a:r>
          </a:p>
          <a:p>
            <a:pPr marL="342900" indent="-342900" algn="l">
              <a:buFontTx/>
              <a:buChar char="-"/>
            </a:pPr>
            <a:r>
              <a:rPr lang="en-US" sz="3200" dirty="0"/>
              <a:t>NORTHERN MOUNTAINOUS AGRICULTURE &amp; FORESTRY </a:t>
            </a:r>
            <a:r>
              <a:rPr lang="en-US" sz="3200" dirty="0" smtClean="0"/>
              <a:t>SCIENCE </a:t>
            </a:r>
            <a:r>
              <a:rPr lang="en-US" sz="3200" dirty="0"/>
              <a:t>INSTITUTE</a:t>
            </a:r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Tea companies representing private sector 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=""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812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580" y="2396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CHANGES IN TEA TASKFORCE IN 2018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03316"/>
            <a:ext cx="10515600" cy="6080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Participation of Top tea companies in Vietnam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2E471D"/>
                </a:solidFill>
              </a:rPr>
              <a:t>Elevation </a:t>
            </a:r>
            <a:r>
              <a:rPr lang="en-US" b="1" dirty="0" smtClean="0">
                <a:solidFill>
                  <a:srgbClr val="2E471D"/>
                </a:solidFill>
              </a:rPr>
              <a:t>of DPP’s role in Tea Taskforce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2E471D"/>
                </a:solidFill>
              </a:rPr>
              <a:t>Regular meeting among Tea Taskforce members to update current on-going activities 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04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ACHIEVEMENT OF TEA TASKFORCE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491" y="1676337"/>
            <a:ext cx="10988113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Finalize and officially put into training service “National Sustainable Curriculum” for tea industry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Officially approve the </a:t>
            </a:r>
            <a:r>
              <a:rPr lang="en-US" dirty="0" smtClean="0"/>
              <a:t>“Guideline </a:t>
            </a:r>
            <a:r>
              <a:rPr lang="en-US" dirty="0" smtClean="0"/>
              <a:t>for </a:t>
            </a:r>
            <a:r>
              <a:rPr lang="en-US" dirty="0" err="1" smtClean="0"/>
              <a:t>Agri</a:t>
            </a:r>
            <a:r>
              <a:rPr lang="en-US" dirty="0" smtClean="0"/>
              <a:t>-team Establishment” to be used for industrial-scale training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i="1" dirty="0" smtClean="0"/>
              <a:t>Support and </a:t>
            </a:r>
            <a:r>
              <a:rPr lang="en-US" i="1" dirty="0" smtClean="0"/>
              <a:t>train </a:t>
            </a:r>
            <a:r>
              <a:rPr lang="en-US" i="1" dirty="0" smtClean="0"/>
              <a:t>10 companies on Rainforest Alliance Certificate, making the number of RA – certified tea companies </a:t>
            </a:r>
            <a:r>
              <a:rPr lang="en-US" b="1" i="1" dirty="0" smtClean="0"/>
              <a:t>18</a:t>
            </a:r>
            <a:r>
              <a:rPr lang="en-US" i="1" dirty="0" smtClean="0"/>
              <a:t> in total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i="1" dirty="0" smtClean="0"/>
              <a:t>Provide </a:t>
            </a:r>
            <a:r>
              <a:rPr lang="en-US" b="1" i="1" dirty="0" smtClean="0"/>
              <a:t>32.431 tons </a:t>
            </a:r>
            <a:r>
              <a:rPr lang="en-US" i="1" dirty="0" smtClean="0"/>
              <a:t>of sustainable produced tea for exporting market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i="1" dirty="0" smtClean="0"/>
              <a:t>20% increase in yield 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0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1">
            <a:extLst>
              <a:ext uri="{FF2B5EF4-FFF2-40B4-BE49-F238E27FC236}">
                <a16:creationId xmlns="" xmlns:a16="http://schemas.microsoft.com/office/drawing/2014/main" id="{2A0E4E09-FC02-4ADC-951A-3FFA90B6FE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people in a field&#10;&#10;Description generated with high confidence">
            <a:extLst>
              <a:ext uri="{FF2B5EF4-FFF2-40B4-BE49-F238E27FC236}">
                <a16:creationId xmlns="" xmlns:a16="http://schemas.microsoft.com/office/drawing/2014/main" id="{397E92F1-124C-4B57-9CA7-33481A9522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t="22826" r="5333" b="-951"/>
          <a:stretch/>
        </p:blipFill>
        <p:spPr>
          <a:xfrm>
            <a:off x="-305" y="81279"/>
            <a:ext cx="6126480" cy="6858000"/>
          </a:xfrm>
          <a:prstGeom prst="rect">
            <a:avLst/>
          </a:prstGeom>
        </p:spPr>
      </p:pic>
      <p:pic>
        <p:nvPicPr>
          <p:cNvPr id="17" name="Picture 13" descr="A close up of a logo&#10;&#10;Description generated with high confidence">
            <a:extLst>
              <a:ext uri="{FF2B5EF4-FFF2-40B4-BE49-F238E27FC236}">
                <a16:creationId xmlns="" xmlns:a16="http://schemas.microsoft.com/office/drawing/2014/main" id="{24F266AD-725B-4A9D-B448-4C000F95CB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picture containing food&#10;&#10;Description generated with high confidence">
            <a:extLst>
              <a:ext uri="{FF2B5EF4-FFF2-40B4-BE49-F238E27FC236}">
                <a16:creationId xmlns="" xmlns:a16="http://schemas.microsoft.com/office/drawing/2014/main" id="{8CDC768F-C9AD-40E7-8D61-A75068AF90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047" y="0"/>
            <a:ext cx="1529162" cy="15243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978AB1A-ABF2-4542-A7E6-39AB8468B055}"/>
              </a:ext>
            </a:extLst>
          </p:cNvPr>
          <p:cNvSpPr txBox="1"/>
          <p:nvPr/>
        </p:nvSpPr>
        <p:spPr>
          <a:xfrm>
            <a:off x="5634445" y="346662"/>
            <a:ext cx="6635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0490D"/>
                </a:solidFill>
                <a:latin typeface="Unilever Illustrative Type" panose="02000803000000000000" pitchFamily="2" charset="0"/>
              </a:rPr>
              <a:t>JOURNEY TO ACHIEVE </a:t>
            </a:r>
          </a:p>
          <a:p>
            <a:pPr algn="ctr"/>
            <a:r>
              <a:rPr lang="en-US" sz="2800" b="1" dirty="0">
                <a:solidFill>
                  <a:srgbClr val="20490D"/>
                </a:solidFill>
                <a:latin typeface="Unilever Illustrative Type" panose="02000803000000000000" pitchFamily="2" charset="0"/>
              </a:rPr>
              <a:t>TEA SUSTAINABILITY SOURCING </a:t>
            </a:r>
          </a:p>
          <a:p>
            <a:pPr algn="ctr"/>
            <a:r>
              <a:rPr lang="en-US" sz="2800" b="1" dirty="0">
                <a:solidFill>
                  <a:srgbClr val="20490D"/>
                </a:solidFill>
                <a:latin typeface="Unilever Illustrative Type" panose="02000803000000000000" pitchFamily="2" charset="0"/>
              </a:rPr>
              <a:t>IN </a:t>
            </a:r>
            <a:r>
              <a:rPr lang="en-US" sz="2800" b="1" dirty="0" smtClean="0">
                <a:solidFill>
                  <a:srgbClr val="20490D"/>
                </a:solidFill>
                <a:latin typeface="Unilever Illustrative Type" panose="02000803000000000000" pitchFamily="2" charset="0"/>
              </a:rPr>
              <a:t>VIETNAM (2012 – 2017)</a:t>
            </a:r>
            <a:endParaRPr lang="en-US" sz="2800" b="1" dirty="0">
              <a:solidFill>
                <a:srgbClr val="20490D"/>
              </a:solidFill>
              <a:latin typeface="Unilever Illustrative Type" panose="02000803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3CC4A038-934E-4D1F-90CA-5394AB891B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435" y="1885290"/>
            <a:ext cx="970355" cy="9353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9204C11-2B9F-4A43-9733-499B8249D5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481" y="1914949"/>
            <a:ext cx="1119494" cy="1014746"/>
          </a:xfrm>
          <a:prstGeom prst="rect">
            <a:avLst/>
          </a:prstGeom>
        </p:spPr>
      </p:pic>
      <p:graphicFrame>
        <p:nvGraphicFramePr>
          <p:cNvPr id="23" name="Chart 22">
            <a:extLst>
              <a:ext uri="{FF2B5EF4-FFF2-40B4-BE49-F238E27FC236}">
                <a16:creationId xmlns="" xmlns:a16="http://schemas.microsoft.com/office/drawing/2014/main" id="{982F1450-57A0-4B09-BDA3-2A2B60B1BF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6391995"/>
              </p:ext>
            </p:extLst>
          </p:nvPr>
        </p:nvGraphicFramePr>
        <p:xfrm>
          <a:off x="5970025" y="2820623"/>
          <a:ext cx="6377821" cy="4027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FF7C9B44-6892-4F24-8DEC-AA567AF56CF8}"/>
              </a:ext>
            </a:extLst>
          </p:cNvPr>
          <p:cNvSpPr txBox="1"/>
          <p:nvPr/>
        </p:nvSpPr>
        <p:spPr>
          <a:xfrm>
            <a:off x="5425440" y="6464448"/>
            <a:ext cx="216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Unit: Tons </a:t>
            </a:r>
          </a:p>
        </p:txBody>
      </p:sp>
    </p:spTree>
    <p:extLst>
      <p:ext uri="{BB962C8B-B14F-4D97-AF65-F5344CB8AC3E}">
        <p14:creationId xmlns:p14="http://schemas.microsoft.com/office/powerpoint/2010/main" val="3530416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-828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NEXT STEPS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87" y="960120"/>
            <a:ext cx="11108789" cy="587502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2E471D"/>
                </a:solidFill>
              </a:rPr>
              <a:t>1. Improve Agrochemical usage management of Vietnam tea industry</a:t>
            </a:r>
          </a:p>
          <a:p>
            <a:pPr lvl="0">
              <a:lnSpc>
                <a:spcPct val="110000"/>
              </a:lnSpc>
            </a:pPr>
            <a:r>
              <a:rPr lang="en-US" dirty="0" smtClean="0"/>
              <a:t>Upscale </a:t>
            </a:r>
            <a:r>
              <a:rPr lang="en-US" dirty="0" err="1" smtClean="0"/>
              <a:t>Agri</a:t>
            </a:r>
            <a:r>
              <a:rPr lang="en-US" dirty="0" smtClean="0"/>
              <a:t>-team model</a:t>
            </a:r>
          </a:p>
          <a:p>
            <a:pPr lvl="0">
              <a:lnSpc>
                <a:spcPct val="110000"/>
              </a:lnSpc>
            </a:pPr>
            <a:r>
              <a:rPr lang="en-US" dirty="0" smtClean="0"/>
              <a:t>Conduct On-field Pesticides Trials for a proper list of Alternative</a:t>
            </a:r>
          </a:p>
          <a:p>
            <a:pPr lvl="0">
              <a:lnSpc>
                <a:spcPct val="110000"/>
              </a:lnSpc>
            </a:pPr>
            <a:r>
              <a:rPr lang="en-US" dirty="0" smtClean="0"/>
              <a:t>Pilot the Agrochemical application and introduce </a:t>
            </a:r>
            <a:r>
              <a:rPr lang="en-US" dirty="0" smtClean="0"/>
              <a:t>the app to </a:t>
            </a:r>
            <a:r>
              <a:rPr lang="en-US" dirty="0" smtClean="0"/>
              <a:t>tea farmers</a:t>
            </a:r>
          </a:p>
          <a:p>
            <a:pPr>
              <a:lnSpc>
                <a:spcPct val="110000"/>
              </a:lnSpc>
            </a:pPr>
            <a:r>
              <a:rPr lang="en-US" dirty="0"/>
              <a:t>Strengthen policy and legislation related to agrochemical use in tea production </a:t>
            </a:r>
            <a:endParaRPr lang="en-US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en-US" b="1" dirty="0">
                <a:solidFill>
                  <a:srgbClr val="2E471D"/>
                </a:solidFill>
              </a:rPr>
              <a:t>2. Develop a traceability system for tea sector in Vietnam, strengthen buyer-producer </a:t>
            </a:r>
            <a:r>
              <a:rPr lang="en-US" b="1" dirty="0" smtClean="0">
                <a:solidFill>
                  <a:srgbClr val="2E471D"/>
                </a:solidFill>
              </a:rPr>
              <a:t>linkage, </a:t>
            </a:r>
            <a:r>
              <a:rPr lang="en-US" b="1" dirty="0">
                <a:solidFill>
                  <a:srgbClr val="2E471D"/>
                </a:solidFill>
              </a:rPr>
              <a:t>to ensure tea quality compliance with international buyers’/markets’ requirements.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2E471D"/>
                </a:solidFill>
              </a:rPr>
              <a:t>3. Establish a Secretariat working as a liaison between Tea Taskforce and MARD</a:t>
            </a:r>
            <a:endParaRPr lang="en-US" b="1" dirty="0">
              <a:solidFill>
                <a:srgbClr val="2E471D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RECOMMENDATION TO PSAV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61422"/>
            <a:ext cx="10515600" cy="501651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Support Tea Taskforce to create </a:t>
            </a:r>
            <a:r>
              <a:rPr lang="en-US" dirty="0" smtClean="0"/>
              <a:t>projects and seek for </a:t>
            </a:r>
            <a:r>
              <a:rPr lang="en-US" dirty="0" smtClean="0"/>
              <a:t>financial sources for implementation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Connect Tea taskforce to Departments and MARD as well as tea-planting regions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Share with tea industry about new methodology </a:t>
            </a:r>
            <a:r>
              <a:rPr lang="en-US" dirty="0" smtClean="0"/>
              <a:t>and technology </a:t>
            </a:r>
            <a:r>
              <a:rPr lang="en-US" dirty="0" smtClean="0"/>
              <a:t>of tea planting and producing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Promote the sustainable development of the whole industry and current on-going projects </a:t>
            </a:r>
          </a:p>
        </p:txBody>
      </p:sp>
      <p:pic>
        <p:nvPicPr>
          <p:cNvPr id="5" name="Picture 4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46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309</Words>
  <Application>Microsoft Office PowerPoint</Application>
  <PresentationFormat>Custom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TEA TASKFORCE VIETNAM</vt:lpstr>
      <vt:lpstr>CHANGES IN TEA TASKFORCE IN 2018</vt:lpstr>
      <vt:lpstr>ACHIEVEMENT OF TEA TASKFORCE</vt:lpstr>
      <vt:lpstr>PowerPoint Presentation</vt:lpstr>
      <vt:lpstr>NEXT STEPS</vt:lpstr>
      <vt:lpstr>RECOMMENDATION TO PSAV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trannamdt1</cp:lastModifiedBy>
  <cp:revision>73</cp:revision>
  <cp:lastPrinted>2018-08-15T09:22:44Z</cp:lastPrinted>
  <dcterms:created xsi:type="dcterms:W3CDTF">2018-08-08T16:35:16Z</dcterms:created>
  <dcterms:modified xsi:type="dcterms:W3CDTF">2018-08-15T10:27:17Z</dcterms:modified>
</cp:coreProperties>
</file>